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5B472-9E4D-46F9-B8B9-3F3F01B715A3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B1B1C-FF36-480E-8637-B4A56A0A7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4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5C724C-D610-4D19-8CD2-27348CF2B5F0}" type="slidenum">
              <a:rPr lang="ru-RU"/>
              <a:pPr/>
              <a:t>1</a:t>
            </a:fld>
            <a:endParaRPr lang="ru-RU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6005C7-63DA-4EAE-80C6-1E1A839CD59C}" type="slidenum">
              <a:rPr lang="ru-RU"/>
              <a:pPr/>
              <a:t>2</a:t>
            </a:fld>
            <a:endParaRPr lang="ru-RU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53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78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96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10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83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59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39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4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87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63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33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C114-BC76-46F7-B78A-EA24939BF1A0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5CFE7-CF97-407F-ACDC-6E8C8E975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69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155680" y="193487"/>
            <a:ext cx="6138720" cy="468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 anchor="ctr">
            <a:spAutoFit/>
          </a:bodyPr>
          <a:lstStyle/>
          <a:p>
            <a:pPr algn="ctr"/>
            <a:r>
              <a:rPr lang="ru-RU" sz="2500" b="1"/>
              <a:t>Уважаемые родители!</a:t>
            </a:r>
          </a:p>
        </p:txBody>
      </p:sp>
      <p:pic>
        <p:nvPicPr>
          <p:cNvPr id="1026" name="Picture 2" descr="C:\Users\Сергей\Pictures\Рисунок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65200" y="1026437"/>
            <a:ext cx="3919680" cy="208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 anchor="ctr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С 1 сентября 2011 года все образовательные учреждения России </a:t>
            </a:r>
            <a:r>
              <a:rPr lang="ru-RU" b="1" dirty="0" smtClean="0">
                <a:solidFill>
                  <a:schemeClr val="tx2"/>
                </a:solidFill>
              </a:rPr>
              <a:t>перешли </a:t>
            </a:r>
            <a:r>
              <a:rPr lang="ru-RU" b="1" dirty="0">
                <a:solidFill>
                  <a:schemeClr val="tx2"/>
                </a:solidFill>
              </a:rPr>
              <a:t>на новый Федеральный государственный образовательный стандарт начального общего образования (ФГОС НОО).</a:t>
            </a:r>
            <a:r>
              <a:rPr lang="ru-RU" sz="22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18368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81" y="1142040"/>
            <a:ext cx="8226720" cy="587582"/>
          </a:xfrm>
        </p:spPr>
        <p:txBody>
          <a:bodyPr>
            <a:normAutofit fontScale="90000"/>
          </a:bodyPr>
          <a:lstStyle/>
          <a:p>
            <a:r>
              <a:rPr lang="ru-RU" sz="3300" b="1">
                <a:solidFill>
                  <a:srgbClr val="003399"/>
                </a:solidFill>
              </a:rPr>
              <a:t>Что такое обучение деятельностью?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0" y="1926923"/>
            <a:ext cx="8622720" cy="4507673"/>
          </a:xfrm>
        </p:spPr>
        <p:txBody>
          <a:bodyPr/>
          <a:lstStyle/>
          <a:p>
            <a:pPr marL="0" indent="0"/>
            <a:r>
              <a:rPr lang="ru-RU"/>
              <a:t>В 1-ом классе реализуется цикл проектов, участвуя в которых,  дети знакомятся друг с другом, обмениваются информацией о себе, о школе, о своих интересах и увлечениях. </a:t>
            </a:r>
          </a:p>
          <a:p>
            <a:pPr marL="0" indent="0"/>
            <a:r>
              <a:rPr lang="ru-RU"/>
              <a:t>Это, например, проекты: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/>
              <a:t> «Я и мое имя»,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/>
              <a:t>«Моя семья», </a:t>
            </a:r>
          </a:p>
          <a:p>
            <a:pPr marL="0" indent="0">
              <a:buFont typeface="Wingdings" pitchFamily="2" charset="2"/>
              <a:buChar char="ü"/>
            </a:pPr>
            <a:r>
              <a:rPr lang="ru-RU"/>
              <a:t>совместное издание Азбуки и многое другое. </a:t>
            </a:r>
          </a:p>
        </p:txBody>
      </p:sp>
    </p:spTree>
    <p:extLst>
      <p:ext uri="{BB962C8B-B14F-4D97-AF65-F5344CB8AC3E}">
        <p14:creationId xmlns:p14="http://schemas.microsoft.com/office/powerpoint/2010/main" val="402470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0641" y="1208288"/>
            <a:ext cx="8226720" cy="522774"/>
          </a:xfrm>
        </p:spPr>
        <p:txBody>
          <a:bodyPr>
            <a:normAutofit fontScale="90000"/>
          </a:bodyPr>
          <a:lstStyle/>
          <a:p>
            <a:r>
              <a:rPr lang="ru-RU" sz="2900" b="1">
                <a:solidFill>
                  <a:srgbClr val="003399"/>
                </a:solidFill>
              </a:rPr>
              <a:t>Что такое интегрированный подход к обучению?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81" y="2187591"/>
            <a:ext cx="8226720" cy="3941693"/>
          </a:xfrm>
        </p:spPr>
        <p:txBody>
          <a:bodyPr/>
          <a:lstStyle/>
          <a:p>
            <a:pPr marL="0" indent="0"/>
            <a:r>
              <a:rPr lang="ru-RU" sz="2500"/>
              <a:t>    Интегрированный подход к обучению предполагает активное использование знаний, полученных при изучении одного предмета, на уроках по другим предметам. Например, на уроке русского языка идет работа над текстами-описаниями, эта же работа продолжается на уроке окружающего мира, например, в связи с изучением времен года. Результатом этой деятельности становится проект, например, видеорепортаж, описывающий картины природы, природные явления и т.п. </a:t>
            </a:r>
          </a:p>
        </p:txBody>
      </p:sp>
    </p:spTree>
    <p:extLst>
      <p:ext uri="{BB962C8B-B14F-4D97-AF65-F5344CB8AC3E}">
        <p14:creationId xmlns:p14="http://schemas.microsoft.com/office/powerpoint/2010/main" val="33172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0641" y="1208288"/>
            <a:ext cx="8226720" cy="522774"/>
          </a:xfrm>
        </p:spPr>
        <p:txBody>
          <a:bodyPr>
            <a:normAutofit fontScale="90000"/>
          </a:bodyPr>
          <a:lstStyle/>
          <a:p>
            <a:r>
              <a:rPr lang="ru-RU" sz="2900" b="1">
                <a:solidFill>
                  <a:srgbClr val="003399"/>
                </a:solidFill>
              </a:rPr>
              <a:t>Что такое интегрированный подход к обучению?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81" y="2187591"/>
            <a:ext cx="8226720" cy="3941693"/>
          </a:xfrm>
        </p:spPr>
        <p:txBody>
          <a:bodyPr/>
          <a:lstStyle/>
          <a:p>
            <a:pPr marL="0" indent="0"/>
            <a:r>
              <a:rPr lang="ru-RU" sz="2500"/>
              <a:t>    Интегрированный подход к обучению предполагает активное использование знаний, полученных при изучении одного предмета, на уроках по другим предметам. Например, на уроке русского языка идет работа над текстами-описаниями, эта же работа продолжается на уроке окружающего мира, например, в связи с изучением времен года. Результатом этой деятельности становится проект, например, видеорепортаж, описывающий картины природы, природные явления и т.п. </a:t>
            </a:r>
          </a:p>
        </p:txBody>
      </p:sp>
    </p:spTree>
    <p:extLst>
      <p:ext uri="{BB962C8B-B14F-4D97-AF65-F5344CB8AC3E}">
        <p14:creationId xmlns:p14="http://schemas.microsoft.com/office/powerpoint/2010/main" val="32868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22721" y="1077234"/>
            <a:ext cx="8226720" cy="914496"/>
          </a:xfrm>
        </p:spPr>
        <p:txBody>
          <a:bodyPr>
            <a:normAutofit fontScale="90000"/>
          </a:bodyPr>
          <a:lstStyle/>
          <a:p>
            <a:r>
              <a:rPr lang="ru-RU" sz="2900" b="1">
                <a:solidFill>
                  <a:srgbClr val="003399"/>
                </a:solidFill>
              </a:rPr>
              <a:t>Что такое внеурочная деятельность, каковы ее особенности 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81" y="2122783"/>
            <a:ext cx="8491680" cy="4376620"/>
          </a:xfrm>
        </p:spPr>
        <p:txBody>
          <a:bodyPr/>
          <a:lstStyle/>
          <a:p>
            <a:pPr marL="0" indent="0">
              <a:lnSpc>
                <a:spcPct val="73000"/>
              </a:lnSpc>
            </a:pPr>
            <a:r>
              <a:rPr lang="ru-RU" sz="2000" dirty="0"/>
              <a:t>Добиться требуемых образовательных  результатов только на уроке нельзя. Поэтому очень важно, чтобы ребенок посещал специальные занятия во второй половине дня (внеурочную деятельность</a:t>
            </a:r>
            <a:r>
              <a:rPr lang="ru-RU" sz="2000" dirty="0" smtClean="0"/>
              <a:t>)</a:t>
            </a:r>
          </a:p>
          <a:p>
            <a:pPr marL="0" indent="0">
              <a:lnSpc>
                <a:spcPct val="73000"/>
              </a:lnSpc>
            </a:pPr>
            <a:endParaRPr lang="ru-RU" sz="2000" dirty="0"/>
          </a:p>
          <a:p>
            <a:pPr marL="0" indent="0">
              <a:lnSpc>
                <a:spcPct val="73000"/>
              </a:lnSpc>
            </a:pPr>
            <a:r>
              <a:rPr lang="ru-RU" sz="2000" dirty="0"/>
              <a:t>      </a:t>
            </a:r>
            <a:r>
              <a:rPr lang="ru-RU" sz="2000" b="1" dirty="0"/>
              <a:t>          Во внеурочную деятельность могут входить: </a:t>
            </a:r>
          </a:p>
          <a:p>
            <a:pPr marL="162723" lvl="1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2000" dirty="0" smtClean="0"/>
              <a:t>индивидуальные </a:t>
            </a:r>
            <a:r>
              <a:rPr lang="ru-RU" sz="2000" dirty="0"/>
              <a:t>занятия </a:t>
            </a:r>
            <a:r>
              <a:rPr lang="ru-RU" sz="2000" dirty="0" smtClean="0"/>
              <a:t>специалистов </a:t>
            </a:r>
            <a:r>
              <a:rPr lang="ru-RU" sz="2000" dirty="0"/>
              <a:t>с детьми, требующими психолого-педагогической  и коррекционной поддержки (в том числе – индивидуальные занятия по постановке устной речи, почерка и письменной речи и т.д.), </a:t>
            </a:r>
            <a:endParaRPr lang="ru-RU" sz="2000" dirty="0" smtClean="0"/>
          </a:p>
          <a:p>
            <a:pPr marL="162723" lvl="1" indent="0">
              <a:lnSpc>
                <a:spcPct val="73000"/>
              </a:lnSpc>
              <a:buFont typeface="Wingdings" pitchFamily="2" charset="2"/>
              <a:buChar char="ü"/>
            </a:pPr>
            <a:endParaRPr lang="ru-RU" sz="2000" dirty="0"/>
          </a:p>
          <a:p>
            <a:pPr marL="162723" lvl="1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2000" dirty="0"/>
              <a:t>экскурсии, кружки, секции, олимпиады, соревнования, </a:t>
            </a:r>
            <a:endParaRPr lang="ru-RU" sz="2000" dirty="0" smtClean="0"/>
          </a:p>
          <a:p>
            <a:pPr marL="162723" lvl="1" indent="0">
              <a:lnSpc>
                <a:spcPct val="73000"/>
              </a:lnSpc>
              <a:buFont typeface="Wingdings" pitchFamily="2" charset="2"/>
              <a:buChar char="ü"/>
            </a:pPr>
            <a:endParaRPr lang="ru-RU" sz="2000" dirty="0"/>
          </a:p>
          <a:p>
            <a:pPr marL="162723" lvl="1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2000" b="1" dirty="0"/>
              <a:t>поисковые исследования и выполнение проектов.</a:t>
            </a:r>
          </a:p>
          <a:p>
            <a:pPr marL="0" indent="0">
              <a:lnSpc>
                <a:spcPct val="73000"/>
              </a:lnSpc>
              <a:buNone/>
            </a:pPr>
            <a:r>
              <a:rPr lang="ru-RU" sz="1800" dirty="0"/>
              <a:t>         </a:t>
            </a:r>
            <a:r>
              <a:rPr lang="ru-RU" sz="25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957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8600"/>
            <a:ext cx="9439275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22720" y="1228276"/>
            <a:ext cx="8098560" cy="3407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 anchor="ctr">
            <a:spAutoFit/>
          </a:bodyPr>
          <a:lstStyle/>
          <a:p>
            <a:pPr algn="ctr"/>
            <a:r>
              <a:rPr lang="ru-RU" sz="3600" dirty="0"/>
              <a:t>Главная цель введения </a:t>
            </a:r>
          </a:p>
          <a:p>
            <a:pPr algn="ctr"/>
            <a:r>
              <a:rPr lang="ru-RU" sz="3600" b="1" dirty="0" smtClean="0"/>
              <a:t>Федерального Государственного образовательного стандарта </a:t>
            </a:r>
            <a:r>
              <a:rPr lang="ru-RU" sz="3600" b="1" dirty="0"/>
              <a:t>начального общего образования (ФГОС НОО) </a:t>
            </a:r>
            <a:r>
              <a:rPr lang="ru-RU" sz="3600" dirty="0"/>
              <a:t>– </a:t>
            </a:r>
          </a:p>
          <a:p>
            <a:pPr algn="ctr"/>
            <a:r>
              <a:rPr lang="ru-RU" sz="3600" dirty="0"/>
              <a:t>повышение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966210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5" y="-228600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81" y="1208288"/>
            <a:ext cx="8226720" cy="1143480"/>
          </a:xfrm>
        </p:spPr>
        <p:txBody>
          <a:bodyPr>
            <a:normAutofit fontScale="90000"/>
          </a:bodyPr>
          <a:lstStyle/>
          <a:p>
            <a:r>
              <a:rPr lang="ru-RU" sz="2900" b="1">
                <a:solidFill>
                  <a:schemeClr val="accent2"/>
                </a:solidFill>
              </a:rPr>
              <a:t>Что такое </a:t>
            </a:r>
            <a:br>
              <a:rPr lang="ru-RU" sz="2900" b="1">
                <a:solidFill>
                  <a:schemeClr val="accent2"/>
                </a:solidFill>
              </a:rPr>
            </a:br>
            <a:r>
              <a:rPr lang="ru-RU" sz="2900" b="1">
                <a:solidFill>
                  <a:schemeClr val="accent2"/>
                </a:solidFill>
              </a:rPr>
              <a:t>Федеральный государственный стандарт</a:t>
            </a:r>
            <a:br>
              <a:rPr lang="ru-RU" sz="2900" b="1">
                <a:solidFill>
                  <a:schemeClr val="accent2"/>
                </a:solidFill>
              </a:rPr>
            </a:br>
            <a:r>
              <a:rPr lang="ru-RU" sz="2900" b="1">
                <a:solidFill>
                  <a:schemeClr val="accent2"/>
                </a:solidFill>
              </a:rPr>
              <a:t>начального общего образования?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81" y="2579312"/>
            <a:ext cx="8226720" cy="3549972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r>
              <a:rPr lang="ru-RU" dirty="0"/>
              <a:t> Это - совокупность требований, которые обязательно должна выполнить каждая школа, организуя процесс обучения и воспитания</a:t>
            </a:r>
          </a:p>
          <a:p>
            <a:pPr marL="0" indent="0">
              <a:buNone/>
            </a:pP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31955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465" y="-603448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1680" y="1077234"/>
            <a:ext cx="8226720" cy="914496"/>
          </a:xfrm>
        </p:spPr>
        <p:txBody>
          <a:bodyPr/>
          <a:lstStyle/>
          <a:p>
            <a:r>
              <a:rPr lang="ru-RU" sz="2500" b="1">
                <a:solidFill>
                  <a:srgbClr val="003399"/>
                </a:solidFill>
              </a:rPr>
              <a:t>Что является отличительной особенностью нового Стандарта?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721" y="1991730"/>
            <a:ext cx="8226720" cy="4333414"/>
          </a:xfrm>
        </p:spPr>
        <p:txBody>
          <a:bodyPr/>
          <a:lstStyle/>
          <a:p>
            <a:pPr marL="0" indent="0">
              <a:lnSpc>
                <a:spcPct val="73000"/>
              </a:lnSpc>
            </a:pPr>
            <a:r>
              <a:rPr lang="ru-RU" sz="1600" b="1" dirty="0"/>
              <a:t>Стандарты  первого поколения </a:t>
            </a:r>
            <a:r>
              <a:rPr lang="ru-RU" sz="1600" b="1" dirty="0" smtClean="0"/>
              <a:t>                                   </a:t>
            </a:r>
            <a:r>
              <a:rPr lang="ru-RU" sz="1600" b="1" dirty="0"/>
              <a:t>Стандарты второго поколения</a:t>
            </a:r>
          </a:p>
          <a:p>
            <a:pPr marL="0" indent="0">
              <a:lnSpc>
                <a:spcPct val="73000"/>
              </a:lnSpc>
              <a:buNone/>
            </a:pPr>
            <a:r>
              <a:rPr lang="ru-RU" sz="1600" b="1" dirty="0" smtClean="0"/>
              <a:t>                              (2004 год)                                                        (2011 год)</a:t>
            </a:r>
          </a:p>
          <a:p>
            <a:pPr marL="0" indent="0">
              <a:lnSpc>
                <a:spcPct val="73000"/>
              </a:lnSpc>
            </a:pPr>
            <a:endParaRPr lang="ru-RU" sz="1600" b="1" dirty="0"/>
          </a:p>
          <a:p>
            <a:pPr marL="0" indent="0">
              <a:lnSpc>
                <a:spcPct val="73000"/>
              </a:lnSpc>
            </a:pPr>
            <a:endParaRPr lang="ru-RU" sz="1600" b="1" dirty="0" smtClean="0"/>
          </a:p>
          <a:p>
            <a:pPr marL="0" indent="0">
              <a:lnSpc>
                <a:spcPct val="73000"/>
              </a:lnSpc>
            </a:pPr>
            <a:r>
              <a:rPr lang="ru-RU" sz="1600" b="1" dirty="0" smtClean="0"/>
              <a:t>  </a:t>
            </a:r>
            <a:r>
              <a:rPr lang="ru-RU" sz="1600" dirty="0"/>
              <a:t>Формировать, давать знания                                </a:t>
            </a:r>
            <a:r>
              <a:rPr lang="ru-RU" sz="1600" dirty="0" smtClean="0"/>
              <a:t>                 </a:t>
            </a:r>
            <a:r>
              <a:rPr lang="ru-RU" sz="1600" dirty="0"/>
              <a:t>Развивать умения</a:t>
            </a:r>
          </a:p>
          <a:p>
            <a:pPr marL="0" indent="0">
              <a:lnSpc>
                <a:spcPct val="73000"/>
              </a:lnSpc>
            </a:pPr>
            <a:endParaRPr lang="ru-RU" sz="1300" b="1" dirty="0"/>
          </a:p>
          <a:p>
            <a:pPr marL="0" indent="0">
              <a:lnSpc>
                <a:spcPct val="73000"/>
              </a:lnSpc>
            </a:pPr>
            <a:r>
              <a:rPr lang="ru-RU" sz="1600" b="1" dirty="0"/>
              <a:t>Целью школы становятся не только знания, но и  умения:</a:t>
            </a:r>
          </a:p>
          <a:p>
            <a:pPr marL="0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1300" b="1" dirty="0"/>
              <a:t>ставить цель и добиваться ее;</a:t>
            </a:r>
          </a:p>
          <a:p>
            <a:pPr marL="0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1300" b="1" dirty="0"/>
              <a:t>самостоятельно добывать и применять знания;</a:t>
            </a:r>
          </a:p>
          <a:p>
            <a:pPr marL="0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1300" b="1" dirty="0"/>
              <a:t>составлять план своих действий и самостоятельно оценивать их последствия;</a:t>
            </a:r>
          </a:p>
          <a:p>
            <a:pPr marL="0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1300" b="1" dirty="0"/>
              <a:t>задавать вопросы; </a:t>
            </a:r>
          </a:p>
          <a:p>
            <a:pPr marL="0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1300" b="1" dirty="0"/>
              <a:t>ясно выражать свои мысли; </a:t>
            </a:r>
          </a:p>
          <a:p>
            <a:pPr marL="0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1300" b="1" dirty="0"/>
              <a:t>заботиться о других, быть нравственным человеком</a:t>
            </a:r>
          </a:p>
          <a:p>
            <a:pPr marL="0" indent="0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1300" b="1" dirty="0"/>
              <a:t>сохранять и укреплять своё здоровье </a:t>
            </a:r>
          </a:p>
          <a:p>
            <a:pPr marL="0" indent="0">
              <a:lnSpc>
                <a:spcPct val="73000"/>
              </a:lnSpc>
            </a:pPr>
            <a:endParaRPr lang="ru-RU" sz="1300" b="1" dirty="0"/>
          </a:p>
          <a:p>
            <a:pPr marL="0" indent="0">
              <a:lnSpc>
                <a:spcPct val="73000"/>
              </a:lnSpc>
            </a:pPr>
            <a:r>
              <a:rPr lang="ru-RU" sz="1300" b="1" dirty="0"/>
              <a:t>В </a:t>
            </a:r>
            <a:r>
              <a:rPr lang="ru-RU" sz="1500" b="1" dirty="0"/>
              <a:t>информационном обществе главными стали не знания, а умения ими пользоваться!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91681" y="3755915"/>
            <a:ext cx="8425440" cy="360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>
            <a:spAutoFit/>
          </a:bodyPr>
          <a:lstStyle/>
          <a:p>
            <a:endParaRPr lang="ru-RU" b="1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7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9747" y="947620"/>
            <a:ext cx="3875040" cy="521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chemeClr val="tx1"/>
                </a:solidFill>
              </a:rPr>
              <a:t>Так учили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832640" y="932765"/>
            <a:ext cx="3810240" cy="521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chemeClr val="tx1"/>
                </a:solidFill>
              </a:rPr>
              <a:t>Так будут учить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90560" y="5050756"/>
            <a:ext cx="3788640" cy="156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 dirty="0">
                <a:solidFill>
                  <a:srgbClr val="0000FF"/>
                </a:solidFill>
              </a:rPr>
              <a:t>Не заставляйте ребенка заучивать учебник и искать готовые ответы! 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0" y="5322799"/>
            <a:ext cx="529920" cy="48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841" y="5322799"/>
            <a:ext cx="531360" cy="49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421601" y="5389046"/>
            <a:ext cx="3722400" cy="892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Текст нужно понять и уметь использовать!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260640" y="1795869"/>
            <a:ext cx="3657600" cy="271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1.</a:t>
            </a:r>
            <a:r>
              <a:rPr lang="ru-RU">
                <a:solidFill>
                  <a:srgbClr val="FF0000"/>
                </a:solidFill>
              </a:rPr>
              <a:t>Учитель</a:t>
            </a:r>
            <a:r>
              <a:rPr lang="ru-RU">
                <a:solidFill>
                  <a:schemeClr val="tx1"/>
                </a:solidFill>
              </a:rPr>
              <a:t> проверяет Д/з. </a:t>
            </a:r>
            <a:r>
              <a:rPr lang="ru-RU">
                <a:solidFill>
                  <a:srgbClr val="003399"/>
                </a:solidFill>
              </a:rPr>
              <a:t>Ученик</a:t>
            </a:r>
            <a:r>
              <a:rPr lang="ru-RU">
                <a:solidFill>
                  <a:schemeClr val="tx1"/>
                </a:solidFill>
              </a:rPr>
              <a:t> «выучил – пересказал».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2.</a:t>
            </a:r>
            <a:r>
              <a:rPr lang="ru-RU">
                <a:solidFill>
                  <a:srgbClr val="FF0000"/>
                </a:solidFill>
              </a:rPr>
              <a:t>Учитель</a:t>
            </a:r>
            <a:r>
              <a:rPr lang="ru-RU">
                <a:solidFill>
                  <a:schemeClr val="tx1"/>
                </a:solidFill>
              </a:rPr>
              <a:t> объявляет новую тему.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3.</a:t>
            </a:r>
            <a:r>
              <a:rPr lang="ru-RU">
                <a:solidFill>
                  <a:srgbClr val="FF0000"/>
                </a:solidFill>
              </a:rPr>
              <a:t>Учитель </a:t>
            </a:r>
            <a:r>
              <a:rPr lang="ru-RU">
                <a:solidFill>
                  <a:schemeClr val="tx1"/>
                </a:solidFill>
              </a:rPr>
              <a:t>объясняет новую тему («сиди и слушай!»).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4.</a:t>
            </a:r>
            <a:r>
              <a:rPr lang="ru-RU">
                <a:solidFill>
                  <a:srgbClr val="FF0000"/>
                </a:solidFill>
              </a:rPr>
              <a:t>Учитель</a:t>
            </a:r>
            <a:r>
              <a:rPr lang="ru-RU">
                <a:solidFill>
                  <a:schemeClr val="tx1"/>
                </a:solidFill>
              </a:rPr>
              <a:t> проверяет, как поняли «повтори!»).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724641" y="1795869"/>
            <a:ext cx="4419360" cy="271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1</a:t>
            </a:r>
            <a:r>
              <a:rPr lang="ru-RU">
                <a:solidFill>
                  <a:srgbClr val="003399"/>
                </a:solidFill>
              </a:rPr>
              <a:t>.Ученики</a:t>
            </a:r>
            <a:r>
              <a:rPr lang="ru-RU">
                <a:solidFill>
                  <a:schemeClr val="tx1"/>
                </a:solidFill>
              </a:rPr>
              <a:t> сами вспоминают знания, которые пригодятся. 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2.</a:t>
            </a:r>
            <a:r>
              <a:rPr lang="ru-RU">
                <a:solidFill>
                  <a:srgbClr val="FF0000"/>
                </a:solidFill>
              </a:rPr>
              <a:t>Учитель</a:t>
            </a:r>
            <a:r>
              <a:rPr lang="ru-RU">
                <a:solidFill>
                  <a:schemeClr val="tx1"/>
                </a:solidFill>
              </a:rPr>
              <a:t> создает ситуацию.</a:t>
            </a:r>
            <a:r>
              <a:rPr lang="ru-RU">
                <a:solidFill>
                  <a:srgbClr val="003399"/>
                </a:solidFill>
              </a:rPr>
              <a:t> Ученики </a:t>
            </a:r>
            <a:r>
              <a:rPr lang="ru-RU">
                <a:solidFill>
                  <a:schemeClr val="tx1"/>
                </a:solidFill>
              </a:rPr>
              <a:t>называют тему, вопрос. 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3.</a:t>
            </a:r>
            <a:r>
              <a:rPr lang="ru-RU">
                <a:solidFill>
                  <a:srgbClr val="003399"/>
                </a:solidFill>
              </a:rPr>
              <a:t>Ученики</a:t>
            </a:r>
            <a:r>
              <a:rPr lang="ru-RU">
                <a:solidFill>
                  <a:schemeClr val="tx1"/>
                </a:solidFill>
              </a:rPr>
              <a:t> сами открывают новые знания (в диалоге с </a:t>
            </a:r>
            <a:r>
              <a:rPr lang="ru-RU">
                <a:solidFill>
                  <a:srgbClr val="FF0000"/>
                </a:solidFill>
              </a:rPr>
              <a:t>учителем</a:t>
            </a:r>
            <a:r>
              <a:rPr lang="ru-RU">
                <a:solidFill>
                  <a:schemeClr val="tx1"/>
                </a:solidFill>
              </a:rPr>
              <a:t>, в учебнике).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>
                <a:solidFill>
                  <a:schemeClr val="tx1"/>
                </a:solidFill>
              </a:rPr>
              <a:t>4.</a:t>
            </a:r>
            <a:r>
              <a:rPr lang="ru-RU">
                <a:solidFill>
                  <a:srgbClr val="003399"/>
                </a:solidFill>
              </a:rPr>
              <a:t>Ученики</a:t>
            </a:r>
            <a:r>
              <a:rPr lang="ru-RU">
                <a:solidFill>
                  <a:schemeClr val="tx1"/>
                </a:solidFill>
              </a:rPr>
              <a:t> делают вывод по теме. 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3526561" y="1991730"/>
            <a:ext cx="1164960" cy="0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3526560" y="2710365"/>
            <a:ext cx="1175040" cy="0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3526560" y="3429000"/>
            <a:ext cx="1219680" cy="0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3461760" y="4343496"/>
            <a:ext cx="1274400" cy="0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ru-RU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979201" y="4520724"/>
            <a:ext cx="6858720" cy="53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 anchor="ctr">
            <a:spAutoFit/>
          </a:bodyPr>
          <a:lstStyle/>
          <a:p>
            <a:pPr algn="ctr"/>
            <a:r>
              <a:rPr lang="ru-RU" sz="2900" b="1" dirty="0"/>
              <a:t>Меняется и роль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7750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3" grpId="0"/>
      <p:bldP spid="6156" grpId="0"/>
      <p:bldP spid="6157" grpId="0" animBg="1"/>
      <p:bldP spid="6158" grpId="0" animBg="1"/>
      <p:bldP spid="6159" grpId="0" animBg="1"/>
      <p:bldP spid="61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91680" y="1142041"/>
            <a:ext cx="2439360" cy="521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>
                <a:solidFill>
                  <a:schemeClr val="tx1"/>
                </a:solidFill>
              </a:rPr>
              <a:t>Так учили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898880" y="1077233"/>
            <a:ext cx="3810240" cy="521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>
                <a:solidFill>
                  <a:schemeClr val="tx1"/>
                </a:solidFill>
              </a:rPr>
              <a:t>Так будут учить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18561" y="4735218"/>
            <a:ext cx="4419360" cy="1261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Не требуйте, чтобы ребенок читал и выполнял все, что есть в учебнике!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0" y="4801464"/>
            <a:ext cx="529920" cy="48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521" y="4931078"/>
            <a:ext cx="531360" cy="49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813280" y="4735218"/>
            <a:ext cx="3581280" cy="1261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Нужно учиться выбирать главное и интересное!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60641" y="1926922"/>
            <a:ext cx="4114080" cy="156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«Успешный ученик тот – кто читает весь учебник и выполняет все задания – «от корки до корки».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374720" y="1926922"/>
            <a:ext cx="4769280" cy="83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572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89050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Задания и тексты в учебнике   даны с избытком – для выбора.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4507201" y="2971033"/>
            <a:ext cx="4877280" cy="120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На контрольных спрашивается только малая часть того, что есть в учебнике.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1045441" y="4195133"/>
            <a:ext cx="6858720" cy="53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 anchor="ctr">
            <a:spAutoFit/>
          </a:bodyPr>
          <a:lstStyle/>
          <a:p>
            <a:pPr algn="ctr"/>
            <a:r>
              <a:rPr lang="ru-RU" sz="2900" b="1"/>
              <a:t>Роль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61959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7" grpId="0"/>
      <p:bldP spid="20490" grpId="0"/>
      <p:bldP spid="204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60641" y="1208287"/>
            <a:ext cx="3733920" cy="53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>
                <a:solidFill>
                  <a:schemeClr val="tx1"/>
                </a:solidFill>
              </a:rPr>
              <a:t>     </a:t>
            </a:r>
            <a:r>
              <a:rPr lang="ru-RU" sz="2900" b="1">
                <a:solidFill>
                  <a:schemeClr val="tx1"/>
                </a:solidFill>
              </a:rPr>
              <a:t>Так учили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311360" y="1142040"/>
            <a:ext cx="4114080" cy="53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900" b="1">
                <a:solidFill>
                  <a:schemeClr val="tx1"/>
                </a:solidFill>
              </a:rPr>
              <a:t>Так будут учить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52321" y="4866271"/>
            <a:ext cx="3733920" cy="163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Нельзя останавливать ребенка словами: «Мал еще, взрослые лучше знают!»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" y="5229190"/>
            <a:ext cx="529920" cy="48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200" y="5257992"/>
            <a:ext cx="529920" cy="49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159521" y="4931078"/>
            <a:ext cx="3733920" cy="163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Поддержите ребенка, если он высказывает и аргументирует свою точку зрения.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26881" y="1926923"/>
            <a:ext cx="3810240" cy="2446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В учебнике всегда есть один правильный ответ!</a:t>
            </a:r>
            <a:r>
              <a:rPr lang="ru-RU" b="1">
                <a:solidFill>
                  <a:schemeClr val="tx1"/>
                </a:solidFill>
              </a:rPr>
              <a:t> 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700">
              <a:solidFill>
                <a:schemeClr val="tx1"/>
              </a:solidFill>
            </a:endParaRP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700">
              <a:solidFill>
                <a:schemeClr val="tx1"/>
              </a:solidFill>
            </a:endParaRP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В учебнике излагается одна «правильная» точка зрения. 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4266720" y="1860675"/>
            <a:ext cx="4877280" cy="249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Часто в учебнике нет готового ответа, его надо создать самим, опираясь на текст. </a:t>
            </a:r>
          </a:p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Почти на любой творческий вопрос может быть несколько правильных ответов.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045441" y="4390993"/>
            <a:ext cx="6858720" cy="53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 anchor="ctr">
            <a:spAutoFit/>
          </a:bodyPr>
          <a:lstStyle/>
          <a:p>
            <a:pPr algn="ctr"/>
            <a:r>
              <a:rPr lang="ru-RU" sz="2900" b="1"/>
              <a:t>Роль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21527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11" grpId="0"/>
      <p:bldP spid="215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52321" y="4408304"/>
            <a:ext cx="3733920" cy="200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Не надо делать за ребенка домашнее задание и другие дела, которые он может сделать сам.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" y="4876352"/>
            <a:ext cx="529920" cy="486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640" y="4876352"/>
            <a:ext cx="529920" cy="49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257440" y="4474551"/>
            <a:ext cx="3886560" cy="163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 b="1">
                <a:solidFill>
                  <a:srgbClr val="0000FF"/>
                </a:solidFill>
              </a:rPr>
              <a:t>Поддержите стремление ребенка быть самостоятельным.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95841" y="2056536"/>
            <a:ext cx="4180320" cy="120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«Если не успел что-то сделать на уроке – дома с родителями разберешься».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507200" y="2056536"/>
            <a:ext cx="4114080" cy="120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400">
                <a:solidFill>
                  <a:schemeClr val="tx1"/>
                </a:solidFill>
              </a:rPr>
              <a:t>Домашнее задание – это способ развития самостоятельности.</a:t>
            </a:r>
          </a:p>
        </p:txBody>
      </p:sp>
      <p:sp>
        <p:nvSpPr>
          <p:cNvPr id="29708" name="Text Box 2"/>
          <p:cNvSpPr txBox="1">
            <a:spLocks noChangeArrowheads="1"/>
          </p:cNvSpPr>
          <p:nvPr/>
        </p:nvSpPr>
        <p:spPr bwMode="auto">
          <a:xfrm>
            <a:off x="260641" y="1208287"/>
            <a:ext cx="3733920" cy="53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>
                <a:solidFill>
                  <a:schemeClr val="tx1"/>
                </a:solidFill>
              </a:rPr>
              <a:t>     </a:t>
            </a:r>
            <a:r>
              <a:rPr lang="ru-RU" sz="2900" b="1">
                <a:solidFill>
                  <a:schemeClr val="tx1"/>
                </a:solidFill>
              </a:rPr>
              <a:t>Так учили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311360" y="1142040"/>
            <a:ext cx="4114080" cy="53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900" b="1">
                <a:solidFill>
                  <a:schemeClr val="tx1"/>
                </a:solidFill>
              </a:rPr>
              <a:t>Так будут учить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979201" y="3542744"/>
            <a:ext cx="6858720" cy="53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45" tIns="41473" rIns="82945" bIns="41473" anchor="ctr">
            <a:spAutoFit/>
          </a:bodyPr>
          <a:lstStyle/>
          <a:p>
            <a:pPr algn="ctr"/>
            <a:r>
              <a:rPr lang="ru-RU" sz="2900" b="1"/>
              <a:t>Роль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99012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5" grpId="0"/>
      <p:bldP spid="22538" grpId="0"/>
      <p:bldP spid="215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й\Pictures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274" y="-435795"/>
            <a:ext cx="97345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61" y="1208288"/>
            <a:ext cx="7238880" cy="4836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57920" y="6263218"/>
            <a:ext cx="1828800" cy="518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819150" indent="-315913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260475" indent="-25241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763713" indent="-252413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268538" indent="-252413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7257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marL="31829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marL="36401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marL="4097338" indent="-252413" defTabSz="10080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159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712</Words>
  <Application>Microsoft Office PowerPoint</Application>
  <PresentationFormat>Экран (4:3)</PresentationFormat>
  <Paragraphs>87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Что такое  Федеральный государственный стандарт начального общего образования?</vt:lpstr>
      <vt:lpstr>Что является отличительной особенностью нового Стандарта?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такое обучение деятельностью?</vt:lpstr>
      <vt:lpstr>Что такое интегрированный подход к обучению?</vt:lpstr>
      <vt:lpstr>Что такое интегрированный подход к обучению?</vt:lpstr>
      <vt:lpstr>Что такое внеурочная деятельность, каковы ее особенности ?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4</cp:revision>
  <dcterms:created xsi:type="dcterms:W3CDTF">2013-02-10T12:30:49Z</dcterms:created>
  <dcterms:modified xsi:type="dcterms:W3CDTF">2013-02-10T14:44:38Z</dcterms:modified>
</cp:coreProperties>
</file>